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455" r:id="rId2"/>
  </p:sldIdLst>
  <p:sldSz cx="9144000" cy="6858000" type="screen4x3"/>
  <p:notesSz cx="6797675" cy="9928225"/>
  <p:defaultTextStyle>
    <a:defPPr>
      <a:defRPr lang="nl-NL"/>
    </a:defPPr>
    <a:lvl1pPr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oes van den Borne" initials="Lvd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00"/>
    <a:srgbClr val="0070C0"/>
    <a:srgbClr val="6CECFD"/>
    <a:srgbClr val="C9B735"/>
    <a:srgbClr val="9863C7"/>
    <a:srgbClr val="CBDD9F"/>
    <a:srgbClr val="F49522"/>
    <a:srgbClr val="1C662F"/>
    <a:srgbClr val="EAAC74"/>
    <a:srgbClr val="B1FF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 autoAdjust="0"/>
    <p:restoredTop sz="94660"/>
  </p:normalViewPr>
  <p:slideViewPr>
    <p:cSldViewPr snapToGrid="0">
      <p:cViewPr>
        <p:scale>
          <a:sx n="80" d="100"/>
          <a:sy n="80" d="100"/>
        </p:scale>
        <p:origin x="-1710" y="-2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t" anchorCtr="0" compatLnSpc="1">
            <a:prstTxWarp prst="textNoShape">
              <a:avLst/>
            </a:prstTxWarp>
          </a:bodyPr>
          <a:lstStyle>
            <a:lvl1pPr algn="l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7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5" y="0"/>
            <a:ext cx="29464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t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7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2450"/>
            <a:ext cx="29464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b" anchorCtr="0" compatLnSpc="1">
            <a:prstTxWarp prst="textNoShape">
              <a:avLst/>
            </a:prstTxWarp>
          </a:bodyPr>
          <a:lstStyle>
            <a:lvl1pPr algn="l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7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5" y="9442450"/>
            <a:ext cx="29464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pPr>
              <a:defRPr/>
            </a:pPr>
            <a:fld id="{FE5E09DA-F325-4975-92FB-023B20FDB926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8997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t" anchorCtr="0" compatLnSpc="1">
            <a:prstTxWarp prst="textNoShape">
              <a:avLst/>
            </a:prstTxWarp>
          </a:bodyPr>
          <a:lstStyle>
            <a:lvl1pPr algn="l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1275" y="0"/>
            <a:ext cx="2946400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t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3925" y="774700"/>
            <a:ext cx="4953000" cy="37131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463" y="4721225"/>
            <a:ext cx="4984750" cy="4489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2450"/>
            <a:ext cx="29464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b" anchorCtr="0" compatLnSpc="1">
            <a:prstTxWarp prst="textNoShape">
              <a:avLst/>
            </a:prstTxWarp>
          </a:bodyPr>
          <a:lstStyle>
            <a:lvl1pPr algn="l" defTabSz="920750">
              <a:defRPr sz="1200"/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1275" y="9442450"/>
            <a:ext cx="29464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35" tIns="46017" rIns="92035" bIns="46017" numCol="1" anchor="b" anchorCtr="0" compatLnSpc="1">
            <a:prstTxWarp prst="textNoShape">
              <a:avLst/>
            </a:prstTxWarp>
          </a:bodyPr>
          <a:lstStyle>
            <a:lvl1pPr algn="r" defTabSz="920750">
              <a:defRPr sz="1200"/>
            </a:lvl1pPr>
          </a:lstStyle>
          <a:p>
            <a:pPr>
              <a:defRPr/>
            </a:pPr>
            <a:fld id="{0E89BF77-0356-4CC5-9700-364E32121F18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27844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0750" eaLnBrk="0" hangingPunct="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920750" eaLnBrk="0" hangingPunct="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920750" eaLnBrk="0" hangingPunct="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920750" eaLnBrk="0" hangingPunct="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920750" eaLnBrk="0" hangingPunct="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9207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9207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9207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9207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5FF9C09B-E70A-4D81-94E1-9E99CD6CBFE3}" type="slidenum">
              <a:rPr lang="en-GB" sz="1200" smtClean="0"/>
              <a:pPr eaLnBrk="1" hangingPunct="1"/>
              <a:t>1</a:t>
            </a:fld>
            <a:endParaRPr lang="en-GB" sz="1200" smtClean="0"/>
          </a:p>
        </p:txBody>
      </p:sp>
      <p:sp>
        <p:nvSpPr>
          <p:cNvPr id="122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5513" y="774700"/>
            <a:ext cx="4949825" cy="3713163"/>
          </a:xfrm>
          <a:ln/>
        </p:spPr>
      </p:sp>
      <p:sp>
        <p:nvSpPr>
          <p:cNvPr id="122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ltGray"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35" name="Rectangle 1027"/>
          <p:cNvSpPr>
            <a:spLocks noGrp="1" noChangeArrowheads="1"/>
          </p:cNvSpPr>
          <p:nvPr>
            <p:ph type="ctrTitle"/>
          </p:nvPr>
        </p:nvSpPr>
        <p:spPr>
          <a:xfrm>
            <a:off x="2224088" y="2546350"/>
            <a:ext cx="6678612" cy="1143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428036" name="Rectangle 1028"/>
          <p:cNvSpPr>
            <a:spLocks noGrp="1" noChangeArrowheads="1"/>
          </p:cNvSpPr>
          <p:nvPr>
            <p:ph type="subTitle" idx="1"/>
          </p:nvPr>
        </p:nvSpPr>
        <p:spPr>
          <a:xfrm>
            <a:off x="2217738" y="3703638"/>
            <a:ext cx="6675437" cy="1752600"/>
          </a:xfrm>
        </p:spPr>
        <p:txBody>
          <a:bodyPr/>
          <a:lstStyle>
            <a:lvl1pPr marL="0" indent="0"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4750933"/>
      </p:ext>
    </p:extLst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1908295"/>
      </p:ext>
    </p:extLst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2125" y="301625"/>
            <a:ext cx="2146300" cy="60436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8463" y="301625"/>
            <a:ext cx="6291262" cy="60436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1352137"/>
      </p:ext>
    </p:extLst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24777763"/>
      </p:ext>
    </p:extLst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54460760"/>
      </p:ext>
    </p:extLst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3225" y="1536700"/>
            <a:ext cx="4216400" cy="4808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72025" y="1536700"/>
            <a:ext cx="4216400" cy="48085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6229457"/>
      </p:ext>
    </p:extLst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8659238"/>
      </p:ext>
    </p:extLst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5362897"/>
      </p:ext>
    </p:extLst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2378154"/>
      </p:ext>
    </p:extLst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759133"/>
      </p:ext>
    </p:extLst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nl-NL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0153083"/>
      </p:ext>
    </p:extLst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777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3225" y="1536700"/>
            <a:ext cx="8585200" cy="480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 smtClean="0"/>
          </a:p>
        </p:txBody>
      </p:sp>
      <p:sp>
        <p:nvSpPr>
          <p:cNvPr id="1027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398463" y="301625"/>
            <a:ext cx="6321425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 smtClean="0"/>
          </a:p>
        </p:txBody>
      </p:sp>
      <p:sp>
        <p:nvSpPr>
          <p:cNvPr id="420613" name="Rectangle 773"/>
          <p:cNvSpPr>
            <a:spLocks noChangeArrowheads="1"/>
          </p:cNvSpPr>
          <p:nvPr/>
        </p:nvSpPr>
        <p:spPr bwMode="auto">
          <a:xfrm>
            <a:off x="404813" y="963613"/>
            <a:ext cx="631031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en-GB" sz="1300">
                <a:solidFill>
                  <a:schemeClr val="hlink"/>
                </a:solidFill>
              </a:rPr>
              <a:t>• • • • • • • • • • • • • • • • • • • • • • • • • • • • • • • • • • • • • • • • • • • • • • • • • • • • • • • • • • •</a:t>
            </a:r>
            <a:r>
              <a:rPr lang="en-GB">
                <a:solidFill>
                  <a:schemeClr val="hlink"/>
                </a:solidFill>
              </a:rPr>
              <a:t> </a:t>
            </a:r>
          </a:p>
        </p:txBody>
      </p:sp>
      <p:sp>
        <p:nvSpPr>
          <p:cNvPr id="420614" name="Text Box 774"/>
          <p:cNvSpPr txBox="1">
            <a:spLocks noChangeArrowheads="1"/>
          </p:cNvSpPr>
          <p:nvPr/>
        </p:nvSpPr>
        <p:spPr bwMode="auto">
          <a:xfrm>
            <a:off x="7178040" y="6586994"/>
            <a:ext cx="1965961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b">
            <a:spAutoFit/>
          </a:bodyPr>
          <a:lstStyle/>
          <a:p>
            <a:pPr algn="r">
              <a:defRPr/>
            </a:pPr>
            <a:r>
              <a:rPr lang="en-GB" sz="800" dirty="0">
                <a:solidFill>
                  <a:srgbClr val="969696"/>
                </a:solidFill>
              </a:rPr>
              <a:t>ITEA 2  -  </a:t>
            </a:r>
            <a:fld id="{5DE17D40-4678-416A-8AD1-B1651ADC5A5D}" type="slidenum">
              <a:rPr lang="en-GB" sz="800" smtClean="0">
                <a:solidFill>
                  <a:srgbClr val="969696"/>
                </a:solidFill>
              </a:rPr>
              <a:pPr algn="r">
                <a:defRPr/>
              </a:pPr>
              <a:t>‹Nr.›</a:t>
            </a:fld>
            <a:r>
              <a:rPr lang="en-GB" sz="800" dirty="0" smtClean="0">
                <a:solidFill>
                  <a:srgbClr val="969696"/>
                </a:solidFill>
              </a:rPr>
              <a:t> of (total number of slides)</a:t>
            </a:r>
            <a:endParaRPr lang="en-GB" sz="800" dirty="0">
              <a:solidFill>
                <a:srgbClr val="969696"/>
              </a:solidFill>
            </a:endParaRPr>
          </a:p>
        </p:txBody>
      </p:sp>
      <p:sp>
        <p:nvSpPr>
          <p:cNvPr id="420615" name="Rectangle 775"/>
          <p:cNvSpPr>
            <a:spLocks noChangeArrowheads="1"/>
          </p:cNvSpPr>
          <p:nvPr/>
        </p:nvSpPr>
        <p:spPr bwMode="auto">
          <a:xfrm>
            <a:off x="6975475" y="889000"/>
            <a:ext cx="2097088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l">
              <a:defRPr/>
            </a:pPr>
            <a:r>
              <a:rPr lang="en-GB" sz="800" dirty="0">
                <a:solidFill>
                  <a:srgbClr val="000000"/>
                </a:solidFill>
              </a:rPr>
              <a:t>Name of Project</a:t>
            </a:r>
          </a:p>
          <a:p>
            <a:pPr algn="l">
              <a:defRPr/>
            </a:pPr>
            <a:r>
              <a:rPr lang="en-GB" sz="800" dirty="0" smtClean="0">
                <a:solidFill>
                  <a:srgbClr val="000000"/>
                </a:solidFill>
              </a:rPr>
              <a:t>4 </a:t>
            </a:r>
            <a:r>
              <a:rPr lang="en-GB" sz="800" dirty="0">
                <a:solidFill>
                  <a:srgbClr val="000000"/>
                </a:solidFill>
              </a:rPr>
              <a:t>&amp; </a:t>
            </a:r>
            <a:r>
              <a:rPr lang="en-GB" sz="800" dirty="0" smtClean="0">
                <a:solidFill>
                  <a:srgbClr val="000000"/>
                </a:solidFill>
              </a:rPr>
              <a:t>5 December 2013</a:t>
            </a:r>
            <a:endParaRPr lang="en-GB" sz="900" b="1" i="1" dirty="0">
              <a:solidFill>
                <a:srgbClr val="99CCFF"/>
              </a:solidFill>
            </a:endParaRPr>
          </a:p>
        </p:txBody>
      </p:sp>
      <p:sp>
        <p:nvSpPr>
          <p:cNvPr id="420628" name="Rectangle 788"/>
          <p:cNvSpPr>
            <a:spLocks noChangeArrowheads="1"/>
          </p:cNvSpPr>
          <p:nvPr/>
        </p:nvSpPr>
        <p:spPr bwMode="auto">
          <a:xfrm>
            <a:off x="6896100" y="674688"/>
            <a:ext cx="2247900" cy="190500"/>
          </a:xfrm>
          <a:prstGeom prst="rect">
            <a:avLst/>
          </a:prstGeom>
          <a:gradFill rotWithShape="0">
            <a:gsLst>
              <a:gs pos="0">
                <a:schemeClr val="hlink">
                  <a:alpha val="80000"/>
                </a:schemeClr>
              </a:gs>
              <a:gs pos="100000">
                <a:schemeClr val="tx2"/>
              </a:gs>
            </a:gsLst>
            <a:lin ang="27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nl-NL"/>
          </a:p>
        </p:txBody>
      </p:sp>
      <p:sp>
        <p:nvSpPr>
          <p:cNvPr id="1076" name="Rectangle 52"/>
          <p:cNvSpPr>
            <a:spLocks noChangeArrowheads="1"/>
          </p:cNvSpPr>
          <p:nvPr/>
        </p:nvSpPr>
        <p:spPr bwMode="auto">
          <a:xfrm>
            <a:off x="6975475" y="674688"/>
            <a:ext cx="2097088" cy="20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>
            <a:spAutoFit/>
          </a:bodyPr>
          <a:lstStyle/>
          <a:p>
            <a:pPr algn="l">
              <a:lnSpc>
                <a:spcPct val="90000"/>
              </a:lnSpc>
              <a:defRPr/>
            </a:pPr>
            <a:r>
              <a:rPr lang="en-GB" sz="800" dirty="0" smtClean="0">
                <a:solidFill>
                  <a:schemeClr val="hlink"/>
                </a:solidFill>
              </a:rPr>
              <a:t>Co-summit 2013 – Stockholm, Sweden</a:t>
            </a:r>
            <a:endParaRPr lang="en-GB" sz="800" dirty="0">
              <a:solidFill>
                <a:schemeClr val="hlink"/>
              </a:solidFill>
            </a:endParaRPr>
          </a:p>
        </p:txBody>
      </p:sp>
      <p:pic>
        <p:nvPicPr>
          <p:cNvPr id="1033" name="Picture 793" descr="eureka_logo_RGB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9089" r="19403" b="19902"/>
          <a:stretch>
            <a:fillRect/>
          </a:stretch>
        </p:blipFill>
        <p:spPr bwMode="auto">
          <a:xfrm>
            <a:off x="61913" y="6299200"/>
            <a:ext cx="434975" cy="49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transition>
    <p:wipe dir="d"/>
  </p:transition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562100" indent="-228600" algn="l" rtl="0" eaLnBrk="1" fontAlgn="base" hangingPunct="1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1981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438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895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352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10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GB" smtClean="0"/>
              <a:t>Open Proof: Verification &amp; Validation</a:t>
            </a:r>
            <a:r>
              <a:rPr lang="en-US" smtClean="0"/>
              <a:t/>
            </a:r>
            <a:br>
              <a:rPr lang="en-US" smtClean="0"/>
            </a:br>
            <a:r>
              <a:rPr lang="en-GB" smtClean="0">
                <a:solidFill>
                  <a:schemeClr val="hlink"/>
                </a:solidFill>
              </a:rPr>
              <a:t>based on Formal Methods &amp; Simulation</a:t>
            </a:r>
            <a:endParaRPr lang="en-US" dirty="0" smtClean="0">
              <a:solidFill>
                <a:schemeClr val="hlink"/>
              </a:solidFill>
            </a:endParaRPr>
          </a:p>
        </p:txBody>
      </p:sp>
      <p:sp>
        <p:nvSpPr>
          <p:cNvPr id="5123" name="Content Placeholder 2"/>
          <p:cNvSpPr>
            <a:spLocks noGrp="1"/>
          </p:cNvSpPr>
          <p:nvPr>
            <p:ph idx="4294967295"/>
          </p:nvPr>
        </p:nvSpPr>
        <p:spPr/>
        <p:txBody>
          <a:bodyPr/>
          <a:lstStyle/>
          <a:p>
            <a:r>
              <a:rPr lang="en-US" smtClean="0"/>
              <a:t>Example: Formal Petri Net model of “Start of Mission”</a:t>
            </a:r>
            <a:endParaRPr lang="en-US" dirty="0"/>
          </a:p>
        </p:txBody>
      </p:sp>
      <p:pic>
        <p:nvPicPr>
          <p:cNvPr id="6" name="CPN-Video_with_log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4395" y="2030681"/>
            <a:ext cx="7808252" cy="4262004"/>
          </a:xfrm>
          <a:prstGeom prst="rect">
            <a:avLst/>
          </a:prstGeom>
          <a:ln>
            <a:solidFill>
              <a:srgbClr val="009900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30021057"/>
      </p:ext>
    </p:extLst>
  </p:cSld>
  <p:clrMapOvr>
    <a:masterClrMapping/>
  </p:clrMapOvr>
  <p:transition>
    <p:wipe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_project_presentation_stand_def">
  <a:themeElements>
    <a:clrScheme name="ITEA_2_PP_template 2">
      <a:dk1>
        <a:srgbClr val="000000"/>
      </a:dk1>
      <a:lt1>
        <a:srgbClr val="FFFFFF"/>
      </a:lt1>
      <a:dk2>
        <a:srgbClr val="CCFFCC"/>
      </a:dk2>
      <a:lt2>
        <a:srgbClr val="CCFFFF"/>
      </a:lt2>
      <a:accent1>
        <a:srgbClr val="070080"/>
      </a:accent1>
      <a:accent2>
        <a:srgbClr val="DD0806"/>
      </a:accent2>
      <a:accent3>
        <a:srgbClr val="FFFFFF"/>
      </a:accent3>
      <a:accent4>
        <a:srgbClr val="000000"/>
      </a:accent4>
      <a:accent5>
        <a:srgbClr val="AAAAC0"/>
      </a:accent5>
      <a:accent6>
        <a:srgbClr val="C80605"/>
      </a:accent6>
      <a:hlink>
        <a:srgbClr val="009900"/>
      </a:hlink>
      <a:folHlink>
        <a:srgbClr val="646464"/>
      </a:folHlink>
    </a:clrScheme>
    <a:fontScheme name="ITEA_2_PP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hlink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ITEA_2_PP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TEA_2_PP_template 2">
        <a:dk1>
          <a:srgbClr val="000000"/>
        </a:dk1>
        <a:lt1>
          <a:srgbClr val="FFFFFF"/>
        </a:lt1>
        <a:dk2>
          <a:srgbClr val="CCFFCC"/>
        </a:dk2>
        <a:lt2>
          <a:srgbClr val="CCFFFF"/>
        </a:lt2>
        <a:accent1>
          <a:srgbClr val="070080"/>
        </a:accent1>
        <a:accent2>
          <a:srgbClr val="DD0806"/>
        </a:accent2>
        <a:accent3>
          <a:srgbClr val="FFFFFF"/>
        </a:accent3>
        <a:accent4>
          <a:srgbClr val="000000"/>
        </a:accent4>
        <a:accent5>
          <a:srgbClr val="AAAAC0"/>
        </a:accent5>
        <a:accent6>
          <a:srgbClr val="C80605"/>
        </a:accent6>
        <a:hlink>
          <a:srgbClr val="009900"/>
        </a:hlink>
        <a:folHlink>
          <a:srgbClr val="64646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template_project_presentation_stand_def</Template>
  <TotalTime>0</TotalTime>
  <Words>19</Words>
  <Application>Microsoft Office PowerPoint</Application>
  <PresentationFormat>Bildschirmpräsentation (4:3)</PresentationFormat>
  <Paragraphs>3</Paragraphs>
  <Slides>1</Slides>
  <Notes>1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template_project_presentation_stand_def</vt:lpstr>
      <vt:lpstr>Open Proof: Verification &amp; Validation based on Formal Methods &amp; Simulation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Loes van den Borne</dc:creator>
  <cp:lastModifiedBy>Stefan Rieger</cp:lastModifiedBy>
  <cp:revision>51</cp:revision>
  <cp:lastPrinted>2002-07-10T15:09:36Z</cp:lastPrinted>
  <dcterms:created xsi:type="dcterms:W3CDTF">2010-11-16T11:04:33Z</dcterms:created>
  <dcterms:modified xsi:type="dcterms:W3CDTF">2013-12-03T16:25:24Z</dcterms:modified>
</cp:coreProperties>
</file>

<file path=docProps/thumbnail.jpeg>
</file>